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71" r:id="rId5"/>
    <p:sldId id="266" r:id="rId6"/>
    <p:sldId id="267" r:id="rId7"/>
    <p:sldId id="268" r:id="rId8"/>
  </p:sldIdLst>
  <p:sldSz cx="16276638" cy="9144000"/>
  <p:notesSz cx="6858000" cy="9144000"/>
  <p:defaultTextStyle>
    <a:defPPr>
      <a:defRPr lang="en-US"/>
    </a:defPPr>
    <a:lvl1pPr marL="0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88DFE8"/>
    <a:srgbClr val="FFCC29"/>
    <a:srgbClr val="FFDB69"/>
    <a:srgbClr val="FEF4EC"/>
    <a:srgbClr val="F688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2" d="100"/>
          <a:sy n="52" d="100"/>
        </p:scale>
        <p:origin x="780" y="72"/>
      </p:cViewPr>
      <p:guideLst>
        <p:guide orient="horz" pos="2880"/>
        <p:guide pos="512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79AE0-E343-4431-9E77-3AB2AF9D83DA}" type="datetimeFigureOut">
              <a:rPr lang="en-US" smtClean="0"/>
              <a:t>8/18/2022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D46B89-F200-43AA-B36B-6A2EF4B50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154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7558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8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6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2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8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5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31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7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8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10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776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370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37" y="488951"/>
            <a:ext cx="6516307" cy="10401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0" y="488951"/>
            <a:ext cx="19286120" cy="10401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846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74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18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6262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252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878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504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3131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757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838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1009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532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0" y="2844800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17" y="2844800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589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8/18/2022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448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8/18/2022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007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8/18/2022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073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7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7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979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0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6262" indent="0">
              <a:buNone/>
              <a:defRPr sz="4400"/>
            </a:lvl2pPr>
            <a:lvl3pPr marL="1452524" indent="0">
              <a:buNone/>
              <a:defRPr sz="3800"/>
            </a:lvl3pPr>
            <a:lvl4pPr marL="2178787" indent="0">
              <a:buNone/>
              <a:defRPr sz="3200"/>
            </a:lvl4pPr>
            <a:lvl5pPr marL="2905049" indent="0">
              <a:buNone/>
              <a:defRPr sz="3200"/>
            </a:lvl5pPr>
            <a:lvl6pPr marL="3631311" indent="0">
              <a:buNone/>
              <a:defRPr sz="3200"/>
            </a:lvl6pPr>
            <a:lvl7pPr marL="4357573" indent="0">
              <a:buNone/>
              <a:defRPr sz="3200"/>
            </a:lvl7pPr>
            <a:lvl8pPr marL="5083835" indent="0">
              <a:buNone/>
              <a:defRPr sz="3200"/>
            </a:lvl8pPr>
            <a:lvl9pPr marL="5810098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1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980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252" tIns="72626" rIns="145252" bIns="7262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1"/>
            <a:ext cx="14648974" cy="6034617"/>
          </a:xfrm>
          <a:prstGeom prst="rect">
            <a:avLst/>
          </a:prstGeom>
        </p:spPr>
        <p:txBody>
          <a:bodyPr vert="horz" lIns="145252" tIns="72626" rIns="145252" bIns="7262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B3276-3901-471F-8285-C92A8E75787C}" type="datetimeFigureOut">
              <a:rPr lang="en-US" smtClean="0"/>
              <a:t>8/18/2022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5" y="8475134"/>
            <a:ext cx="5154269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90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452524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697" indent="-544697" algn="l" defTabSz="1452524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80176" indent="-453914" algn="l" defTabSz="1452524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5656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41918" indent="-363131" algn="l" defTabSz="1452524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8180" indent="-363131" algn="l" defTabSz="1452524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4442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20704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6967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73229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6262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2524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8787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5049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31311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7573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83835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10098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7" Type="http://schemas.openxmlformats.org/officeDocument/2006/relationships/image" Target="../media/image7.w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microsoft.com/office/2007/relationships/hdphoto" Target="../media/hdphoto4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microsoft.com/office/2007/relationships/hdphoto" Target="../media/hdphoto3.wdp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719" y="6544828"/>
            <a:ext cx="2921000" cy="2561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3197197" y="7239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>
                <a:solidFill>
                  <a:srgbClr val="FF0066"/>
                </a:solidFill>
                <a:latin typeface="Times New Roman" pitchFamily="18" charset="0"/>
              </a:rPr>
              <a:t>TRƯỜNG TIỂU HỌC ……</a:t>
            </a:r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1496219" y="4343401"/>
            <a:ext cx="13500099" cy="1591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eaLnBrk="1" hangingPunct="1">
              <a:defRPr/>
            </a:pP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69: LUYỆN TẬP CHUNG</a:t>
            </a: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2480250" y="2057400"/>
            <a:ext cx="11471154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</a:t>
            </a:r>
          </a:p>
        </p:txBody>
      </p:sp>
      <p:pic>
        <p:nvPicPr>
          <p:cNvPr id="12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2672" y="6919537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4" name="Picture 7" descr="BƯỚM 5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08424">
            <a:off x="12320469" y="6753274"/>
            <a:ext cx="1162751" cy="1516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animal-14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314080" y="6875620"/>
            <a:ext cx="1069334" cy="777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POINSET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692416" y="-109904"/>
            <a:ext cx="1382714" cy="1653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2573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59" r="15248"/>
          <a:stretch/>
        </p:blipFill>
        <p:spPr>
          <a:xfrm>
            <a:off x="10318751" y="2050152"/>
            <a:ext cx="5439568" cy="6334983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 rot="1733507">
            <a:off x="14061814" y="5625371"/>
            <a:ext cx="891128" cy="875584"/>
            <a:chOff x="14567223" y="3276600"/>
            <a:chExt cx="904816" cy="904816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567223" y="3276600"/>
              <a:ext cx="904816" cy="904816"/>
            </a:xfrm>
            <a:prstGeom prst="rect">
              <a:avLst/>
            </a:prstGeom>
          </p:spPr>
        </p:pic>
        <p:sp>
          <p:nvSpPr>
            <p:cNvPr id="6" name="Text Box 14"/>
            <p:cNvSpPr txBox="1">
              <a:spLocks noChangeArrowheads="1"/>
            </p:cNvSpPr>
            <p:nvPr/>
          </p:nvSpPr>
          <p:spPr bwMode="auto">
            <a:xfrm rot="19866493">
              <a:off x="14720339" y="3416504"/>
              <a:ext cx="677389" cy="6375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1800"/>
                </a:spcBef>
                <a:defRPr/>
              </a:pPr>
              <a:r>
                <a:rPr lang="en-US" sz="3200" b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NI-Avo" pitchFamily="2" charset="0"/>
                </a:rPr>
                <a:t>1</a:t>
              </a:r>
              <a:endParaRPr lang="en-US" sz="44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Arial" pitchFamily="34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 rot="2106069">
            <a:off x="11191241" y="5445356"/>
            <a:ext cx="886710" cy="881584"/>
            <a:chOff x="13291780" y="2858073"/>
            <a:chExt cx="982407" cy="982407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291780" y="2858073"/>
              <a:ext cx="982407" cy="982407"/>
            </a:xfrm>
            <a:prstGeom prst="rect">
              <a:avLst/>
            </a:prstGeom>
          </p:spPr>
        </p:pic>
        <p:sp>
          <p:nvSpPr>
            <p:cNvPr id="9" name="Text Box 14"/>
            <p:cNvSpPr txBox="1">
              <a:spLocks noChangeArrowheads="1"/>
            </p:cNvSpPr>
            <p:nvPr/>
          </p:nvSpPr>
          <p:spPr bwMode="auto">
            <a:xfrm rot="19493931">
              <a:off x="13508769" y="3084219"/>
              <a:ext cx="634573" cy="6375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1800"/>
                </a:spcBef>
                <a:defRPr/>
              </a:pPr>
              <a:r>
                <a:rPr lang="en-US" sz="3200" b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NI-Avo" pitchFamily="2" charset="0"/>
                </a:rPr>
                <a:t>2</a:t>
              </a:r>
              <a:endParaRPr lang="en-US" sz="44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Arial" pitchFamily="34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3306797" y="5009479"/>
            <a:ext cx="898058" cy="740641"/>
            <a:chOff x="12772623" y="5565510"/>
            <a:chExt cx="911853" cy="765368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320218">
              <a:off x="12772623" y="5565510"/>
              <a:ext cx="911853" cy="765368"/>
            </a:xfrm>
            <a:prstGeom prst="rect">
              <a:avLst/>
            </a:prstGeom>
          </p:spPr>
        </p:pic>
        <p:sp>
          <p:nvSpPr>
            <p:cNvPr id="12" name="Text Box 14"/>
            <p:cNvSpPr txBox="1">
              <a:spLocks noChangeArrowheads="1"/>
            </p:cNvSpPr>
            <p:nvPr/>
          </p:nvSpPr>
          <p:spPr bwMode="auto">
            <a:xfrm>
              <a:off x="12928637" y="5605380"/>
              <a:ext cx="583015" cy="6588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1800"/>
                </a:spcBef>
                <a:defRPr/>
              </a:pPr>
              <a:r>
                <a:rPr lang="en-US" sz="3200" b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NI-Avo" pitchFamily="2" charset="0"/>
                </a:rPr>
                <a:t>3</a:t>
              </a:r>
              <a:endParaRPr lang="en-US" sz="44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Arial" pitchFamily="34" charset="0"/>
              </a:endParaRPr>
            </a:p>
          </p:txBody>
        </p:sp>
      </p:grpSp>
      <p:sp>
        <p:nvSpPr>
          <p:cNvPr id="13" name="Rectangle 95"/>
          <p:cNvSpPr>
            <a:spLocks noChangeArrowheads="1"/>
          </p:cNvSpPr>
          <p:nvPr/>
        </p:nvSpPr>
        <p:spPr bwMode="auto">
          <a:xfrm>
            <a:off x="5196057" y="1066800"/>
            <a:ext cx="553068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TRÒ CHƠI: HÁI XOÀI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5236910" y="136065"/>
            <a:ext cx="5492209" cy="930735"/>
            <a:chOff x="4539228" y="172432"/>
            <a:chExt cx="5399539" cy="93073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718466" y="641502"/>
                <a:ext cx="10507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9" name="Group 18"/>
          <p:cNvGrpSpPr/>
          <p:nvPr/>
        </p:nvGrpSpPr>
        <p:grpSpPr>
          <a:xfrm>
            <a:off x="11932692" y="4654356"/>
            <a:ext cx="936334" cy="772208"/>
            <a:chOff x="12760526" y="5502002"/>
            <a:chExt cx="950717" cy="797989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320218">
              <a:off x="12760526" y="5502002"/>
              <a:ext cx="950717" cy="797989"/>
            </a:xfrm>
            <a:prstGeom prst="rect">
              <a:avLst/>
            </a:prstGeom>
          </p:spPr>
        </p:pic>
        <p:sp>
          <p:nvSpPr>
            <p:cNvPr id="21" name="Text Box 14"/>
            <p:cNvSpPr txBox="1">
              <a:spLocks noChangeArrowheads="1"/>
            </p:cNvSpPr>
            <p:nvPr/>
          </p:nvSpPr>
          <p:spPr bwMode="auto">
            <a:xfrm>
              <a:off x="12928634" y="5605374"/>
              <a:ext cx="583015" cy="6588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1800"/>
                </a:spcBef>
                <a:defRPr/>
              </a:pPr>
              <a:r>
                <a:rPr lang="en-US" sz="3200" b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NI-Avo" pitchFamily="2" charset="0"/>
                </a:rPr>
                <a:t>4</a:t>
              </a:r>
              <a:endParaRPr lang="en-US" sz="44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Arial" pitchFamily="34" charset="0"/>
              </a:endParaRPr>
            </a:p>
          </p:txBody>
        </p:sp>
      </p:grpSp>
      <p:sp>
        <p:nvSpPr>
          <p:cNvPr id="22" name="Rectangle 21"/>
          <p:cNvSpPr/>
          <p:nvPr/>
        </p:nvSpPr>
        <p:spPr>
          <a:xfrm>
            <a:off x="823119" y="3037582"/>
            <a:ext cx="4025461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 liền trước 590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là:    </a:t>
            </a:r>
            <a:r>
              <a:rPr lang="en-US" sz="40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………….</a:t>
            </a:r>
            <a:endParaRPr lang="en-US" sz="4000"/>
          </a:p>
        </p:txBody>
      </p:sp>
      <p:sp>
        <p:nvSpPr>
          <p:cNvPr id="23" name="Rectangle 22"/>
          <p:cNvSpPr/>
          <p:nvPr/>
        </p:nvSpPr>
        <p:spPr>
          <a:xfrm>
            <a:off x="5704699" y="5685472"/>
            <a:ext cx="3576620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 liền sau 899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là: </a:t>
            </a:r>
            <a:r>
              <a:rPr lang="en-US" sz="40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………</a:t>
            </a:r>
            <a:endParaRPr lang="en-US" sz="4000"/>
          </a:p>
        </p:txBody>
      </p:sp>
      <p:sp>
        <p:nvSpPr>
          <p:cNvPr id="24" name="Rectangle 23"/>
          <p:cNvSpPr/>
          <p:nvPr/>
        </p:nvSpPr>
        <p:spPr>
          <a:xfrm>
            <a:off x="6085699" y="3037582"/>
            <a:ext cx="310696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799</a:t>
            </a:r>
            <a:r>
              <a:rPr lang="en-US" sz="40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……..</a:t>
            </a:r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900</a:t>
            </a:r>
            <a:endParaRPr lang="en-US" sz="4000"/>
          </a:p>
        </p:txBody>
      </p:sp>
      <p:sp>
        <p:nvSpPr>
          <p:cNvPr id="25" name="Rectangle 24"/>
          <p:cNvSpPr/>
          <p:nvPr/>
        </p:nvSpPr>
        <p:spPr>
          <a:xfrm>
            <a:off x="1150938" y="5796326"/>
            <a:ext cx="310696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601</a:t>
            </a:r>
            <a:r>
              <a:rPr lang="en-US" sz="40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……..</a:t>
            </a:r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597</a:t>
            </a:r>
            <a:endParaRPr lang="en-US" sz="4000"/>
          </a:p>
        </p:txBody>
      </p:sp>
      <p:sp>
        <p:nvSpPr>
          <p:cNvPr id="26" name="Rectangle 25"/>
          <p:cNvSpPr/>
          <p:nvPr/>
        </p:nvSpPr>
        <p:spPr>
          <a:xfrm>
            <a:off x="6853925" y="6425386"/>
            <a:ext cx="127816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900</a:t>
            </a:r>
            <a:endParaRPr lang="en-US" sz="4000">
              <a:solidFill>
                <a:srgbClr val="FF0000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7152499" y="3033236"/>
            <a:ext cx="87733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&lt;</a:t>
            </a:r>
            <a:endParaRPr lang="en-US" sz="4000">
              <a:solidFill>
                <a:srgbClr val="FF0000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2265756" y="5810673"/>
            <a:ext cx="87733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&gt;</a:t>
            </a:r>
            <a:endParaRPr lang="en-US" sz="4000">
              <a:solidFill>
                <a:srgbClr val="FF0000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265756" y="3763546"/>
            <a:ext cx="127816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589</a:t>
            </a:r>
            <a:endParaRPr lang="en-US" sz="40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043667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236910" y="-76200"/>
            <a:ext cx="5492209" cy="930735"/>
            <a:chOff x="4539228" y="172432"/>
            <a:chExt cx="5399539" cy="930735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6718466" y="641502"/>
                <a:ext cx="10507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4376809" y="776918"/>
            <a:ext cx="7026385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69: LUYỆN TẬP CHUNG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482975" y="1295400"/>
            <a:ext cx="5280700" cy="650677"/>
            <a:chOff x="1470819" y="1943100"/>
            <a:chExt cx="5280700" cy="650677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19" y="1947446"/>
              <a:ext cx="4633000" cy="646331"/>
            </a:xfrm>
            <a:prstGeom prst="rect">
              <a:avLst/>
            </a:prstGeom>
            <a:solidFill>
              <a:srgbClr val="FFDB69"/>
            </a:solidFill>
          </p:spPr>
          <p:txBody>
            <a:bodyPr wrap="none" rtlCol="0">
              <a:spAutoFit/>
            </a:bodyPr>
            <a:lstStyle/>
            <a:p>
              <a:r>
                <a:rPr lang="en-US" sz="36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Chọn</a:t>
              </a:r>
              <a:r>
                <a:rPr lang="en-US" sz="3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câu</a:t>
              </a:r>
              <a:r>
                <a:rPr lang="en-US" sz="3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trả</a:t>
              </a:r>
              <a:r>
                <a:rPr lang="en-US" sz="3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lời</a:t>
              </a:r>
              <a:r>
                <a:rPr lang="en-US" sz="3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đúng</a:t>
              </a:r>
              <a:r>
                <a:rPr lang="en-US" sz="3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</p:grpSp>
      <p:pic>
        <p:nvPicPr>
          <p:cNvPr id="1030" name="Picture 6">
            <a:extLst>
              <a:ext uri="{FF2B5EF4-FFF2-40B4-BE49-F238E27FC236}">
                <a16:creationId xmlns:a16="http://schemas.microsoft.com/office/drawing/2014/main" id="{3183405B-37D5-6D67-020E-0D14B6A013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5745" y="2769955"/>
            <a:ext cx="12425147" cy="2752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TextBox 46">
            <a:extLst>
              <a:ext uri="{FF2B5EF4-FFF2-40B4-BE49-F238E27FC236}">
                <a16:creationId xmlns:a16="http://schemas.microsoft.com/office/drawing/2014/main" id="{47EF7125-28D3-1077-B1CB-E8BE1EA85C20}"/>
              </a:ext>
            </a:extLst>
          </p:cNvPr>
          <p:cNvSpPr txBox="1"/>
          <p:nvPr/>
        </p:nvSpPr>
        <p:spPr>
          <a:xfrm>
            <a:off x="943555" y="1828800"/>
            <a:ext cx="143256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a) Bây giờ là 11 giờ 20 phút, 10 phút nữa là đến giờ ăn trưa. Hỏi đồng hồ nào dưới đây chỉ giờ ăn trưa?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44884087-68A5-18A1-7AD2-971C313F0E27}"/>
              </a:ext>
            </a:extLst>
          </p:cNvPr>
          <p:cNvSpPr txBox="1"/>
          <p:nvPr/>
        </p:nvSpPr>
        <p:spPr>
          <a:xfrm>
            <a:off x="810738" y="5430195"/>
            <a:ext cx="1465516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b) Bây giờ là 3 giờ 15 phút, các bạn đã ra chơi được 15 phút. Hỏi đồng hồ nào dưới đây chỉ lúc bắt đầu ra chơi?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32" name="Picture 8">
            <a:extLst>
              <a:ext uri="{FF2B5EF4-FFF2-40B4-BE49-F238E27FC236}">
                <a16:creationId xmlns:a16="http://schemas.microsoft.com/office/drawing/2014/main" id="{CB5E6668-B0FE-7CB7-D971-35D8EB4B04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5745" y="6507800"/>
            <a:ext cx="12425147" cy="2705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" name="Oval 50">
            <a:extLst>
              <a:ext uri="{FF2B5EF4-FFF2-40B4-BE49-F238E27FC236}">
                <a16:creationId xmlns:a16="http://schemas.microsoft.com/office/drawing/2014/main" id="{7199BA08-4341-8FFE-5D48-BA2E3717F6EA}"/>
              </a:ext>
            </a:extLst>
          </p:cNvPr>
          <p:cNvSpPr/>
          <p:nvPr/>
        </p:nvSpPr>
        <p:spPr>
          <a:xfrm>
            <a:off x="13167519" y="4716382"/>
            <a:ext cx="597500" cy="71381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934926A4-2037-157F-6E48-3051BC8A84E0}"/>
              </a:ext>
            </a:extLst>
          </p:cNvPr>
          <p:cNvSpPr/>
          <p:nvPr/>
        </p:nvSpPr>
        <p:spPr>
          <a:xfrm>
            <a:off x="8223553" y="8451633"/>
            <a:ext cx="600566" cy="59899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650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8" grpId="0"/>
      <p:bldP spid="51" grpId="0" animBg="1"/>
      <p:bldP spid="5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>
            <a:extLst>
              <a:ext uri="{FF2B5EF4-FFF2-40B4-BE49-F238E27FC236}">
                <a16:creationId xmlns:a16="http://schemas.microsoft.com/office/drawing/2014/main" id="{649F1553-C8D0-42C7-ACEB-93DE901C07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903" y="2262544"/>
            <a:ext cx="15084616" cy="2309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5236910" y="0"/>
            <a:ext cx="5492209" cy="930735"/>
            <a:chOff x="4539228" y="172432"/>
            <a:chExt cx="5399539" cy="930735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6718466" y="641502"/>
                <a:ext cx="10507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442119" y="1474112"/>
            <a:ext cx="1630661" cy="712232"/>
            <a:chOff x="1470819" y="1943100"/>
            <a:chExt cx="1630661" cy="712232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solidFill>
                    <a:srgbClr val="FF0000"/>
                  </a:solidFill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19" y="1947446"/>
              <a:ext cx="982961" cy="707886"/>
            </a:xfrm>
            <a:prstGeom prst="rect">
              <a:avLst/>
            </a:prstGeom>
            <a:solidFill>
              <a:srgbClr val="FFDB69"/>
            </a:solidFill>
          </p:spPr>
          <p:txBody>
            <a:bodyPr wrap="none" rtlCol="0">
              <a:spAutoFit/>
            </a:bodyPr>
            <a:lstStyle/>
            <a:p>
              <a:r>
                <a:rPr lang="en-US" sz="4000" b="1" i="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40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  <a:endPara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endParaRPr>
            </a:p>
          </p:txBody>
        </p:sp>
      </p:grpSp>
      <p:sp>
        <p:nvSpPr>
          <p:cNvPr id="24" name="Text Box 14">
            <a:extLst>
              <a:ext uri="{FF2B5EF4-FFF2-40B4-BE49-F238E27FC236}">
                <a16:creationId xmlns:a16="http://schemas.microsoft.com/office/drawing/2014/main" id="{873D3B0A-B48F-C8DF-CA65-A3DDBFD86F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76809" y="898134"/>
            <a:ext cx="7026385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69: LUYỆN TẬP CHUNG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102C83DE-D78B-96DF-C866-530FA31E69FD}"/>
              </a:ext>
            </a:extLst>
          </p:cNvPr>
          <p:cNvSpPr/>
          <p:nvPr/>
        </p:nvSpPr>
        <p:spPr>
          <a:xfrm>
            <a:off x="5196034" y="2336800"/>
            <a:ext cx="952965" cy="914400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90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F1FE9910-5716-8465-89D4-8FA9EBF8F650}"/>
              </a:ext>
            </a:extLst>
          </p:cNvPr>
          <p:cNvSpPr/>
          <p:nvPr/>
        </p:nvSpPr>
        <p:spPr>
          <a:xfrm>
            <a:off x="13780231" y="2353388"/>
            <a:ext cx="982961" cy="914400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D4284398-C689-6FEC-4EB1-1CEBF7CDC638}"/>
              </a:ext>
            </a:extLst>
          </p:cNvPr>
          <p:cNvSpPr/>
          <p:nvPr/>
        </p:nvSpPr>
        <p:spPr>
          <a:xfrm>
            <a:off x="5437109" y="3599020"/>
            <a:ext cx="952965" cy="914400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2E55EFBC-C238-F348-6353-B5BFDF6A7127}"/>
              </a:ext>
            </a:extLst>
          </p:cNvPr>
          <p:cNvSpPr/>
          <p:nvPr/>
        </p:nvSpPr>
        <p:spPr>
          <a:xfrm>
            <a:off x="13317632" y="3599020"/>
            <a:ext cx="982961" cy="914400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</a:p>
        </p:txBody>
      </p:sp>
    </p:spTree>
    <p:extLst>
      <p:ext uri="{BB962C8B-B14F-4D97-AF65-F5344CB8AC3E}">
        <p14:creationId xmlns:p14="http://schemas.microsoft.com/office/powerpoint/2010/main" val="784566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236910" y="0"/>
            <a:ext cx="5492209" cy="930735"/>
            <a:chOff x="4539228" y="172432"/>
            <a:chExt cx="5399539" cy="930735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6718466" y="641502"/>
                <a:ext cx="10507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0" name="Group 9"/>
          <p:cNvGrpSpPr/>
          <p:nvPr/>
        </p:nvGrpSpPr>
        <p:grpSpPr>
          <a:xfrm>
            <a:off x="0" y="1518225"/>
            <a:ext cx="533400" cy="646331"/>
            <a:chOff x="1737519" y="1943100"/>
            <a:chExt cx="533400" cy="646331"/>
          </a:xfrm>
        </p:grpSpPr>
        <p:sp>
          <p:nvSpPr>
            <p:cNvPr id="8" name="Oval 7"/>
            <p:cNvSpPr/>
            <p:nvPr/>
          </p:nvSpPr>
          <p:spPr>
            <a:xfrm>
              <a:off x="1737519" y="2019300"/>
              <a:ext cx="533400" cy="533400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804609" y="1943100"/>
              <a:ext cx="41549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3</a:t>
              </a:r>
            </a:p>
          </p:txBody>
        </p:sp>
      </p:grpSp>
      <p:sp>
        <p:nvSpPr>
          <p:cNvPr id="17" name="Text Box 14">
            <a:extLst>
              <a:ext uri="{FF2B5EF4-FFF2-40B4-BE49-F238E27FC236}">
                <a16:creationId xmlns:a16="http://schemas.microsoft.com/office/drawing/2014/main" id="{722EAB06-1BDA-257D-5C3A-1A83489755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76809" y="898134"/>
            <a:ext cx="7026385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69: LUYỆN TẬP CHUNG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6C0E07A-3DBE-8A4B-38C6-235E3A7F7E1C}"/>
              </a:ext>
            </a:extLst>
          </p:cNvPr>
          <p:cNvSpPr txBox="1"/>
          <p:nvPr/>
        </p:nvSpPr>
        <p:spPr>
          <a:xfrm>
            <a:off x="600490" y="1527754"/>
            <a:ext cx="15011400" cy="729430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Hiện nay Mi đã được 6 năm 3 tháng tuổi. Hỏi sau bao nhiêu tháng nữa thì Mi tròn 7 tuổi?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Mai, Việt và Nam được sinh ra cùng năm nhưng khác tháng. Biết Việt được sinh ra vào tháng 1, Mai được sinh ra sau Việt 3 tháng và trước Nam 8 tháng. Hỏi Nam được sinh ra vào tháng mấy?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F80CC9A-DC7E-307D-8296-5C08C59F74C6}"/>
              </a:ext>
            </a:extLst>
          </p:cNvPr>
          <p:cNvSpPr txBox="1"/>
          <p:nvPr/>
        </p:nvSpPr>
        <p:spPr>
          <a:xfrm>
            <a:off x="1028250" y="2590800"/>
            <a:ext cx="14701541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vi-VN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Ta có 1 năm = 12 tháng</a:t>
            </a:r>
          </a:p>
          <a:p>
            <a:pPr algn="l"/>
            <a:r>
              <a:rPr lang="vi-VN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Hiện nay Mi đã được 6 năm 3 tháng tuổi. Vậy sau 9 tháng nữa thì My tròn 7 tuổi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(Vì 12 tháng – 3 tháng = 9 tháng).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7C58044-783E-131C-5EB6-5B6CDBE8B9E8}"/>
              </a:ext>
            </a:extLst>
          </p:cNvPr>
          <p:cNvSpPr txBox="1"/>
          <p:nvPr/>
        </p:nvSpPr>
        <p:spPr>
          <a:xfrm>
            <a:off x="437617" y="6236915"/>
            <a:ext cx="1501140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vi-VN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Việt sinh ra vào tháng 1, Mai sinh sau Việt 3 tháng vậy Mai sinh ra vào tháng 4.</a:t>
            </a:r>
          </a:p>
          <a:p>
            <a:pPr algn="l"/>
            <a:r>
              <a:rPr lang="vi-VN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Mai sinh ra trước Nam 8 tháng vậy Nam sinh ra vào tháng 12. </a:t>
            </a:r>
            <a:endParaRPr lang="en-US" sz="3600" b="1" i="0" dirty="0">
              <a:solidFill>
                <a:srgbClr val="0000F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vi-VN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(Vì 8 + 4 = 12)</a:t>
            </a:r>
          </a:p>
        </p:txBody>
      </p:sp>
    </p:spTree>
    <p:extLst>
      <p:ext uri="{BB962C8B-B14F-4D97-AF65-F5344CB8AC3E}">
        <p14:creationId xmlns:p14="http://schemas.microsoft.com/office/powerpoint/2010/main" val="191401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236910" y="0"/>
            <a:ext cx="5492209" cy="930735"/>
            <a:chOff x="4539228" y="172432"/>
            <a:chExt cx="5399539" cy="930735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6718466" y="641502"/>
                <a:ext cx="10507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4" name="Text Box 14">
            <a:extLst>
              <a:ext uri="{FF2B5EF4-FFF2-40B4-BE49-F238E27FC236}">
                <a16:creationId xmlns:a16="http://schemas.microsoft.com/office/drawing/2014/main" id="{873D3B0A-B48F-C8DF-CA65-A3DDBFD86F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76809" y="898134"/>
            <a:ext cx="7026385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69: LUYỆN TẬP CHUNG</a:t>
            </a: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16E5941D-286C-23F4-2B3A-CD16549BB0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483" y="523220"/>
            <a:ext cx="3581400" cy="1523310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6183C0C6-1CB8-B156-9DA2-9C9FD93DE55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501614" y="1610868"/>
            <a:ext cx="8172640" cy="979932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E94C9FFA-9365-B983-BC8E-85163FF9547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567849" y="2590800"/>
            <a:ext cx="8316049" cy="6553200"/>
          </a:xfrm>
          <a:prstGeom prst="rect">
            <a:avLst/>
          </a:prstGeom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id="{88933CCB-0C36-3B63-16FD-0D4784DC6859}"/>
              </a:ext>
            </a:extLst>
          </p:cNvPr>
          <p:cNvSpPr txBox="1"/>
          <p:nvPr/>
        </p:nvSpPr>
        <p:spPr>
          <a:xfrm>
            <a:off x="125968" y="2727556"/>
            <a:ext cx="8396335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571500" indent="-571500">
              <a:buFontTx/>
              <a:buChar char="-"/>
            </a:pP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cặp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71500" indent="-571500">
              <a:buFontTx/>
              <a:buChar char="-"/>
            </a:pP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Khi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lượt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quay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them 5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71500" indent="-571500">
              <a:buFontTx/>
              <a:buChar char="-"/>
            </a:pP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quay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38971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 descr="Anh dep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719" y="218988"/>
            <a:ext cx="14417345" cy="8459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WordArt 3"/>
          <p:cNvSpPr>
            <a:spLocks noChangeArrowheads="1" noChangeShapeType="1" noTextEdit="1"/>
          </p:cNvSpPr>
          <p:nvPr/>
        </p:nvSpPr>
        <p:spPr bwMode="auto">
          <a:xfrm>
            <a:off x="1966119" y="3657600"/>
            <a:ext cx="12649200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1788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1020</TotalTime>
  <Words>435</Words>
  <Application>Microsoft Office PowerPoint</Application>
  <PresentationFormat>Custom</PresentationFormat>
  <Paragraphs>65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Times New Roman</vt:lpstr>
      <vt:lpstr>VNI-Avo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Administrator</cp:lastModifiedBy>
  <cp:revision>160</cp:revision>
  <dcterms:created xsi:type="dcterms:W3CDTF">2022-07-10T01:37:20Z</dcterms:created>
  <dcterms:modified xsi:type="dcterms:W3CDTF">2022-08-18T00:45:01Z</dcterms:modified>
</cp:coreProperties>
</file>